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1F169E-8E78-4140-8E78-98DFACDA1743}" type="datetimeFigureOut">
              <a:rPr lang="es-CO" smtClean="0"/>
              <a:t>09/03/2017</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4A655B-9ECC-4D4D-9A18-73C96C731813}" type="slidenum">
              <a:rPr lang="es-CO" smtClean="0"/>
              <a:t>‹Nº›</a:t>
            </a:fld>
            <a:endParaRPr lang="es-CO"/>
          </a:p>
        </p:txBody>
      </p:sp>
    </p:spTree>
    <p:extLst>
      <p:ext uri="{BB962C8B-B14F-4D97-AF65-F5344CB8AC3E}">
        <p14:creationId xmlns:p14="http://schemas.microsoft.com/office/powerpoint/2010/main" val="3983214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177BCBD1-582B-4DC9-BBC0-5B6543E2CFFA}" type="slidenum">
              <a:rPr lang="es-CO" smtClean="0"/>
              <a:t>7</a:t>
            </a:fld>
            <a:endParaRPr lang="es-CO"/>
          </a:p>
        </p:txBody>
      </p:sp>
    </p:spTree>
    <p:extLst>
      <p:ext uri="{BB962C8B-B14F-4D97-AF65-F5344CB8AC3E}">
        <p14:creationId xmlns:p14="http://schemas.microsoft.com/office/powerpoint/2010/main" val="2379903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D82C7038-4AB6-4CC3-8358-85C0DF7D08B4}" type="datetimeFigureOut">
              <a:rPr lang="es-CO" smtClean="0"/>
              <a:t>09/03/2017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2273412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82C7038-4AB6-4CC3-8358-85C0DF7D08B4}" type="datetimeFigureOut">
              <a:rPr lang="es-CO" smtClean="0"/>
              <a:t>09/03/2017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4122196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82C7038-4AB6-4CC3-8358-85C0DF7D08B4}" type="datetimeFigureOut">
              <a:rPr lang="es-CO" smtClean="0"/>
              <a:t>09/03/2017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1521983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D82C7038-4AB6-4CC3-8358-85C0DF7D08B4}" type="datetimeFigureOut">
              <a:rPr lang="es-CO" smtClean="0"/>
              <a:t>09/03/2017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1084962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D82C7038-4AB6-4CC3-8358-85C0DF7D08B4}" type="datetimeFigureOut">
              <a:rPr lang="es-CO" smtClean="0"/>
              <a:t>09/03/2017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686984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D82C7038-4AB6-4CC3-8358-85C0DF7D08B4}" type="datetimeFigureOut">
              <a:rPr lang="es-CO" smtClean="0"/>
              <a:t>09/03/2017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3291053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82C7038-4AB6-4CC3-8358-85C0DF7D08B4}" type="datetimeFigureOut">
              <a:rPr lang="es-CO" smtClean="0"/>
              <a:t>09/03/2017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2592086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82C7038-4AB6-4CC3-8358-85C0DF7D08B4}" type="datetimeFigureOut">
              <a:rPr lang="es-CO" smtClean="0"/>
              <a:t>09/03/2017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1535097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82C7038-4AB6-4CC3-8358-85C0DF7D08B4}" type="datetimeFigureOut">
              <a:rPr lang="es-CO" smtClean="0"/>
              <a:t>09/03/2017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801827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82C7038-4AB6-4CC3-8358-85C0DF7D08B4}" type="datetimeFigureOut">
              <a:rPr lang="es-CO" smtClean="0"/>
              <a:t>09/03/2017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2393346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D82C7038-4AB6-4CC3-8358-85C0DF7D08B4}" type="datetimeFigureOut">
              <a:rPr lang="es-CO" smtClean="0"/>
              <a:t>09/03/2017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8BD8D85-83FB-4A7E-82B4-99CCE69A3137}" type="slidenum">
              <a:rPr lang="es-CO" smtClean="0"/>
              <a:t>‹Nº›</a:t>
            </a:fld>
            <a:endParaRPr lang="es-CO"/>
          </a:p>
        </p:txBody>
      </p:sp>
    </p:spTree>
    <p:extLst>
      <p:ext uri="{BB962C8B-B14F-4D97-AF65-F5344CB8AC3E}">
        <p14:creationId xmlns:p14="http://schemas.microsoft.com/office/powerpoint/2010/main" val="3363319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2C7038-4AB6-4CC3-8358-85C0DF7D08B4}" type="datetimeFigureOut">
              <a:rPr lang="es-CO" smtClean="0"/>
              <a:t>09/03/2017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D8D85-83FB-4A7E-82B4-99CCE69A3137}" type="slidenum">
              <a:rPr lang="es-CO" smtClean="0"/>
              <a:t>‹Nº›</a:t>
            </a:fld>
            <a:endParaRPr lang="es-CO"/>
          </a:p>
        </p:txBody>
      </p:sp>
    </p:spTree>
    <p:extLst>
      <p:ext uri="{BB962C8B-B14F-4D97-AF65-F5344CB8AC3E}">
        <p14:creationId xmlns:p14="http://schemas.microsoft.com/office/powerpoint/2010/main" val="3903614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09800" y="692697"/>
            <a:ext cx="7772400" cy="936104"/>
          </a:xfrm>
        </p:spPr>
        <p:style>
          <a:lnRef idx="3">
            <a:schemeClr val="lt1"/>
          </a:lnRef>
          <a:fillRef idx="1">
            <a:schemeClr val="accent6"/>
          </a:fillRef>
          <a:effectRef idx="1">
            <a:schemeClr val="accent6"/>
          </a:effectRef>
          <a:fontRef idx="minor">
            <a:schemeClr val="lt1"/>
          </a:fontRef>
        </p:style>
        <p:txBody>
          <a:bodyPr>
            <a:normAutofit/>
          </a:bodyPr>
          <a:lstStyle/>
          <a:p>
            <a:r>
              <a:rPr lang="es-CO" sz="4800" b="1" dirty="0"/>
              <a:t>EL SÁBADO, UNA PRUEBA</a:t>
            </a:r>
          </a:p>
        </p:txBody>
      </p:sp>
      <p:sp>
        <p:nvSpPr>
          <p:cNvPr id="3" name="2 Subtítulo"/>
          <p:cNvSpPr>
            <a:spLocks noGrp="1"/>
          </p:cNvSpPr>
          <p:nvPr>
            <p:ph type="subTitle" idx="1"/>
          </p:nvPr>
        </p:nvSpPr>
        <p:spPr>
          <a:xfrm>
            <a:off x="2783632" y="5417577"/>
            <a:ext cx="6400800" cy="816496"/>
          </a:xfrm>
        </p:spPr>
        <p:txBody>
          <a:bodyPr>
            <a:normAutofit/>
          </a:bodyPr>
          <a:lstStyle/>
          <a:p>
            <a:r>
              <a:rPr lang="es-CO" sz="3600" b="1" dirty="0"/>
              <a:t>Éxodo 16:4</a:t>
            </a:r>
          </a:p>
        </p:txBody>
      </p:sp>
      <p:pic>
        <p:nvPicPr>
          <p:cNvPr id="4" name="Imagen 3"/>
          <p:cNvPicPr>
            <a:picLocks noChangeAspect="1"/>
          </p:cNvPicPr>
          <p:nvPr/>
        </p:nvPicPr>
        <p:blipFill>
          <a:blip r:embed="rId2"/>
          <a:stretch>
            <a:fillRect/>
          </a:stretch>
        </p:blipFill>
        <p:spPr>
          <a:xfrm>
            <a:off x="3863752" y="1844824"/>
            <a:ext cx="4680520" cy="3384376"/>
          </a:xfrm>
          <a:prstGeom prst="rect">
            <a:avLst/>
          </a:prstGeom>
        </p:spPr>
      </p:pic>
      <p:sp>
        <p:nvSpPr>
          <p:cNvPr id="5" name="Diagrama de flujo: intercalar 4"/>
          <p:cNvSpPr/>
          <p:nvPr/>
        </p:nvSpPr>
        <p:spPr>
          <a:xfrm rot="5400000">
            <a:off x="5975412" y="3893340"/>
            <a:ext cx="457200" cy="4680520"/>
          </a:xfrm>
          <a:prstGeom prst="flowChartCollate">
            <a:avLst/>
          </a:prstGeom>
          <a:solidFill>
            <a:schemeClr val="accent2">
              <a:lumMod val="75000"/>
            </a:schemeClr>
          </a:solidFill>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583959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5050904" cy="3096344"/>
          </a:xfrm>
        </p:spPr>
        <p:txBody>
          <a:bodyPr>
            <a:normAutofit/>
          </a:bodyPr>
          <a:lstStyle/>
          <a:p>
            <a:pPr marL="0" indent="0" algn="ctr">
              <a:buNone/>
            </a:pPr>
            <a:r>
              <a:rPr lang="es-CO" dirty="0"/>
              <a:t>Y el Eterno dijo a Moisés: He aquí yo os haré llover pan del cielo: y el pueblo saldrá, y recogerá diariamente la porción de un día, PARA QUE YO LO PRUEBE si anda en mi ley, o no.</a:t>
            </a:r>
          </a:p>
          <a:p>
            <a:pPr marL="0" indent="0" algn="ctr">
              <a:buNone/>
            </a:pPr>
            <a:r>
              <a:rPr lang="es-CO" dirty="0">
                <a:solidFill>
                  <a:srgbClr val="FF0000"/>
                </a:solidFill>
              </a:rPr>
              <a:t> Éxodo 16:4</a:t>
            </a:r>
            <a:r>
              <a:rPr lang="es-CO" dirty="0"/>
              <a:t> </a:t>
            </a:r>
          </a:p>
          <a:p>
            <a:pPr marL="0" indent="0" algn="ctr">
              <a:buNone/>
            </a:pPr>
            <a:endParaRPr lang="es-CO" dirty="0">
              <a:solidFill>
                <a:srgbClr val="FF0000"/>
              </a:solidFill>
            </a:endParaRPr>
          </a:p>
          <a:p>
            <a:endParaRPr lang="es-CO" dirty="0"/>
          </a:p>
        </p:txBody>
      </p:sp>
      <p:pic>
        <p:nvPicPr>
          <p:cNvPr id="4" name="Imagen 3"/>
          <p:cNvPicPr>
            <a:picLocks noChangeAspect="1"/>
          </p:cNvPicPr>
          <p:nvPr/>
        </p:nvPicPr>
        <p:blipFill>
          <a:blip r:embed="rId2"/>
          <a:stretch>
            <a:fillRect/>
          </a:stretch>
        </p:blipFill>
        <p:spPr>
          <a:xfrm>
            <a:off x="7392144" y="332656"/>
            <a:ext cx="2857500" cy="2520280"/>
          </a:xfrm>
          <a:prstGeom prst="rect">
            <a:avLst/>
          </a:prstGeom>
        </p:spPr>
      </p:pic>
      <p:sp>
        <p:nvSpPr>
          <p:cNvPr id="5" name="Rectángulo 4"/>
          <p:cNvSpPr/>
          <p:nvPr/>
        </p:nvSpPr>
        <p:spPr>
          <a:xfrm>
            <a:off x="2279576" y="3284984"/>
            <a:ext cx="7704856" cy="3385542"/>
          </a:xfrm>
          <a:prstGeom prst="rect">
            <a:avLst/>
          </a:prstGeom>
          <a:blipFill>
            <a:blip r:embed="rId3"/>
            <a:tile tx="0" ty="0" sx="100000" sy="100000" flip="none" algn="tl"/>
          </a:blipFill>
          <a:effectLst>
            <a:glow rad="228600">
              <a:schemeClr val="accent1">
                <a:satMod val="175000"/>
                <a:alpha val="40000"/>
              </a:schemeClr>
            </a:glow>
          </a:effectLst>
        </p:spPr>
        <p:txBody>
          <a:bodyPr wrap="square">
            <a:spAutoFit/>
          </a:bodyPr>
          <a:lstStyle/>
          <a:p>
            <a:pPr algn="ctr"/>
            <a:r>
              <a:rPr lang="es-CO" sz="2800" dirty="0"/>
              <a:t>Cada semana, miles de creyentes verdaderos se reúnen el día Sábado de Dios y honran al Rey del universo.   Este día señala un tiempo cuando un mundo que se encamina hacia su propia destrucción, será rescatado y la miseria que este ha creado, será remplazada por una inimaginable paz y prosperidad.</a:t>
            </a:r>
          </a:p>
          <a:p>
            <a:endParaRPr lang="es-CO" dirty="0"/>
          </a:p>
        </p:txBody>
      </p:sp>
    </p:spTree>
    <p:extLst>
      <p:ext uri="{BB962C8B-B14F-4D97-AF65-F5344CB8AC3E}">
        <p14:creationId xmlns:p14="http://schemas.microsoft.com/office/powerpoint/2010/main" val="603214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04664"/>
            <a:ext cx="8229600" cy="6120680"/>
          </a:xfrm>
          <a:blipFill>
            <a:blip r:embed="rId2"/>
            <a:tile tx="0" ty="0" sx="100000" sy="100000" flip="none" algn="tl"/>
          </a:blipFill>
          <a:effectLst>
            <a:glow rad="228600">
              <a:schemeClr val="accent1">
                <a:satMod val="175000"/>
                <a:alpha val="40000"/>
              </a:schemeClr>
            </a:glow>
          </a:effectLst>
        </p:spPr>
        <p:txBody>
          <a:bodyPr>
            <a:normAutofit/>
          </a:bodyPr>
          <a:lstStyle/>
          <a:p>
            <a:pPr marL="0" indent="0" algn="ctr">
              <a:buNone/>
            </a:pPr>
            <a:r>
              <a:rPr lang="es-CO" dirty="0"/>
              <a:t>¿Será posible que muchos de los hijos de Dios hayan perdido de vista el gran propósito que es señalado por el día Sábado? </a:t>
            </a:r>
          </a:p>
          <a:p>
            <a:pPr marL="0" indent="0" algn="ctr">
              <a:buNone/>
            </a:pPr>
            <a:r>
              <a:rPr lang="es-CO" dirty="0"/>
              <a:t>¿Ha llegado a ser este día simplemente un tiempo para la comodidad y la conveniencia? </a:t>
            </a:r>
          </a:p>
          <a:p>
            <a:pPr marL="0" indent="0" algn="ctr">
              <a:buNone/>
            </a:pPr>
            <a:r>
              <a:rPr lang="es-CO" dirty="0"/>
              <a:t>¿Ha llegado a ser un día de regocijo y placeres personales disfrazados de actividades espirituales?</a:t>
            </a:r>
          </a:p>
          <a:p>
            <a:pPr marL="0" indent="0" algn="ctr">
              <a:buNone/>
            </a:pPr>
            <a:r>
              <a:rPr lang="es-CO" dirty="0"/>
              <a:t>¿Qué tanta importancia tiene para usted este importante mandamiento? </a:t>
            </a:r>
          </a:p>
          <a:p>
            <a:pPr marL="0" indent="0" algn="ctr">
              <a:buNone/>
            </a:pPr>
            <a:r>
              <a:rPr lang="es-CO" dirty="0"/>
              <a:t>¿Respeta usted la palabra de Dios con respecto a Su Sábado? o ¿Simplemente ve el día Sábado como un día PERSONAL?</a:t>
            </a:r>
          </a:p>
          <a:p>
            <a:endParaRPr lang="es-CO" dirty="0"/>
          </a:p>
          <a:p>
            <a:endParaRPr lang="es-CO" dirty="0"/>
          </a:p>
        </p:txBody>
      </p:sp>
    </p:spTree>
    <p:extLst>
      <p:ext uri="{BB962C8B-B14F-4D97-AF65-F5344CB8AC3E}">
        <p14:creationId xmlns:p14="http://schemas.microsoft.com/office/powerpoint/2010/main" val="3191113496"/>
      </p:ext>
    </p:extLst>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336704"/>
          </a:xfrm>
          <a:blipFill>
            <a:blip r:embed="rId2"/>
            <a:tile tx="0" ty="0" sx="100000" sy="100000" flip="none" algn="tl"/>
          </a:blipFill>
          <a:effectLst>
            <a:glow rad="228600">
              <a:schemeClr val="accent1">
                <a:satMod val="175000"/>
                <a:alpha val="40000"/>
              </a:schemeClr>
            </a:glow>
          </a:effectLst>
        </p:spPr>
        <p:txBody>
          <a:bodyPr>
            <a:normAutofit fontScale="47500" lnSpcReduction="20000"/>
          </a:bodyPr>
          <a:lstStyle/>
          <a:p>
            <a:pPr marL="0" indent="0">
              <a:buNone/>
            </a:pPr>
            <a:r>
              <a:rPr lang="es-CO" sz="4000" b="1" dirty="0"/>
              <a:t>Estimado hermano, y amigo:</a:t>
            </a:r>
          </a:p>
          <a:p>
            <a:pPr marL="0" indent="0">
              <a:buNone/>
            </a:pPr>
            <a:r>
              <a:rPr lang="es-CO" sz="5100" dirty="0"/>
              <a:t>El tema que está a punto de leer, habla de uno de los asuntos más importantes que encaran en la actualidad la Iglesia de Dios. Es un asunto que ha sido el centro de controversia entre los líderes y miembros por igual sin una aparente solución. Tristemente, algunos han tratado de descartarlo como algo insignificante o sin importancia. Otros dicen que es un punto menor, una pequeñez – sin valor para arriesgar una posible división que pudiera ocurrir en la Iglesia. Sin embargo, hay algunos que reconocen este asunto como materia de gran importancia – uno que debe ser tratado seriamente por el pueblo de Dios. Ven esto como una línea trazada en la arena por Dios mismo.</a:t>
            </a:r>
          </a:p>
          <a:p>
            <a:r>
              <a:rPr lang="es-CO" sz="5100" dirty="0"/>
              <a:t>El tema de comprar y vender en el día Sábado es referido con considerable fuerza en las escrituras, aunque en la mayoría de las ocasiones ha sido ignorado por algunos de los líderes de la iglesia de Dios en la actualidad. </a:t>
            </a:r>
            <a:r>
              <a:rPr lang="es-CO" sz="5100" b="1" dirty="0"/>
              <a:t>¿Por qué? ¿Qué es lo que la Biblia dice acerca de adquirir bienes y servicios en el Sábado y de ir a los restaurantes? ¿Es esta actividad contraria a las claras instrucciones de Dios que se encuentran en Su palabra? o ¿Puede esta práctica mejorar este día?</a:t>
            </a:r>
          </a:p>
          <a:p>
            <a:endParaRPr lang="es-CO" dirty="0"/>
          </a:p>
        </p:txBody>
      </p:sp>
    </p:spTree>
    <p:extLst>
      <p:ext uri="{BB962C8B-B14F-4D97-AF65-F5344CB8AC3E}">
        <p14:creationId xmlns:p14="http://schemas.microsoft.com/office/powerpoint/2010/main" val="550065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s-CO" b="1" dirty="0"/>
              <a:t>¿QUÉ ES LÍCITO HACER EN EL DÍA SÁBADO?</a:t>
            </a:r>
          </a:p>
        </p:txBody>
      </p:sp>
      <p:sp>
        <p:nvSpPr>
          <p:cNvPr id="3" name="Marcador de contenido 2"/>
          <p:cNvSpPr>
            <a:spLocks noGrp="1"/>
          </p:cNvSpPr>
          <p:nvPr>
            <p:ph idx="1"/>
          </p:nvPr>
        </p:nvSpPr>
        <p:spPr>
          <a:xfrm>
            <a:off x="1981200" y="1600200"/>
            <a:ext cx="8229600" cy="5141168"/>
          </a:xfrm>
        </p:spPr>
        <p:txBody>
          <a:bodyPr>
            <a:normAutofit fontScale="92500" lnSpcReduction="10000"/>
          </a:bodyPr>
          <a:lstStyle/>
          <a:p>
            <a:pPr marL="0" indent="0" algn="ctr">
              <a:buNone/>
            </a:pPr>
            <a:r>
              <a:rPr lang="es-CO" dirty="0">
                <a:solidFill>
                  <a:srgbClr val="FF0000"/>
                </a:solidFill>
              </a:rPr>
              <a:t>Éxodo 20:8</a:t>
            </a:r>
            <a:r>
              <a:rPr lang="es-CO" dirty="0"/>
              <a:t>, lo dice todo:</a:t>
            </a:r>
          </a:p>
          <a:p>
            <a:pPr marL="0" indent="0" algn="ctr">
              <a:buNone/>
            </a:pPr>
            <a:r>
              <a:rPr lang="es-CO" dirty="0"/>
              <a:t>“</a:t>
            </a:r>
            <a:r>
              <a:rPr lang="es-CO" b="1" dirty="0"/>
              <a:t>Acuérdate del día de reposo para santificarlo</a:t>
            </a:r>
            <a:r>
              <a:rPr lang="es-CO" dirty="0"/>
              <a:t>”</a:t>
            </a:r>
          </a:p>
          <a:p>
            <a:pPr marL="0" indent="0" algn="ctr">
              <a:buNone/>
            </a:pPr>
            <a:r>
              <a:rPr lang="es-CO" dirty="0"/>
              <a:t>Esta palabra “</a:t>
            </a:r>
            <a:r>
              <a:rPr lang="es-CO" u="sng" dirty="0"/>
              <a:t>acuérdate</a:t>
            </a:r>
            <a:r>
              <a:rPr lang="es-CO" dirty="0"/>
              <a:t>”, no hace más importante al cuarto mandamiento que a los otros nueve.  Todos lo son igualmente. Quebrantar uno, es quebrantarlos todos según </a:t>
            </a:r>
            <a:r>
              <a:rPr lang="es-CO" dirty="0">
                <a:solidFill>
                  <a:srgbClr val="FF0000"/>
                </a:solidFill>
              </a:rPr>
              <a:t>(Sant.2:8-11).  </a:t>
            </a:r>
          </a:p>
          <a:p>
            <a:pPr marL="0" indent="0" algn="ctr">
              <a:buNone/>
            </a:pPr>
            <a:endParaRPr lang="es-CO" dirty="0">
              <a:solidFill>
                <a:srgbClr val="FF0000"/>
              </a:solidFill>
            </a:endParaRPr>
          </a:p>
          <a:p>
            <a:pPr marL="0" indent="0" algn="ctr">
              <a:buNone/>
            </a:pPr>
            <a:r>
              <a:rPr lang="es-CO" dirty="0"/>
              <a:t>Pero el mandamiento del día de reposo nos recuerda que el séptimo día, el sábado, es el descanso señalado por Dios para el hombre, y que ese reposo se remonta hasta el mismo comienzo de la historia humana y es una parte inseparable de la semana de la creación.</a:t>
            </a:r>
          </a:p>
          <a:p>
            <a:pPr marL="0" indent="0" algn="ctr">
              <a:buNone/>
            </a:pPr>
            <a:r>
              <a:rPr lang="es-CO" dirty="0"/>
              <a:t> </a:t>
            </a:r>
            <a:r>
              <a:rPr lang="es-CO" dirty="0">
                <a:solidFill>
                  <a:srgbClr val="FF0000"/>
                </a:solidFill>
              </a:rPr>
              <a:t>(Gen.2:1-3; PP 348).</a:t>
            </a:r>
          </a:p>
          <a:p>
            <a:endParaRPr lang="es-CO" dirty="0"/>
          </a:p>
        </p:txBody>
      </p:sp>
    </p:spTree>
    <p:extLst>
      <p:ext uri="{BB962C8B-B14F-4D97-AF65-F5344CB8AC3E}">
        <p14:creationId xmlns:p14="http://schemas.microsoft.com/office/powerpoint/2010/main" val="1439322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heel(1)">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76672"/>
            <a:ext cx="8229600" cy="5976664"/>
          </a:xfrm>
          <a:effectLst>
            <a:glow rad="101600">
              <a:srgbClr val="C00000">
                <a:alpha val="60000"/>
              </a:srgb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0" algn="ctr">
              <a:buNone/>
            </a:pPr>
            <a:r>
              <a:rPr lang="es-CO" dirty="0"/>
              <a:t>En un sentido personal, el sábado se presenta como un recordativo de que en medio de los afanes apremiantes de la vida no debiéramos olvidar a Dios.  </a:t>
            </a:r>
          </a:p>
          <a:p>
            <a:pPr marL="0" indent="0" algn="ctr">
              <a:buNone/>
            </a:pPr>
            <a:r>
              <a:rPr lang="es-CO" dirty="0">
                <a:solidFill>
                  <a:srgbClr val="FF0000"/>
                </a:solidFill>
              </a:rPr>
              <a:t>Entrar plenamente en el espíritu del sábado es hallar una valiosa ayuda para obedecer el resto del Decálogo.  La atención especial y la dedicación dadas, en este día de descanso, a Dios y a las cosas de valor eterno, proveen un caudal de poder para obtener la victoria sobre los males contra los cuales se nos advierte en los otros mandamientos.</a:t>
            </a:r>
          </a:p>
          <a:p>
            <a:pPr marL="0" indent="0" algn="ctr">
              <a:buNone/>
            </a:pPr>
            <a:r>
              <a:rPr lang="es-CO" dirty="0"/>
              <a:t> El sábado ha sido bien comparado a un puente tendido a través de las agitadas aguas de la vida sobre el cual podemos pasar para llegar a la orilla opuesta, a un eslabón entre la tierra y el cielo, un símbolo del día eterno cuando los que sean leales a Dios se revestirán para siempre con el manto de la santidad y del gozo inmortales. </a:t>
            </a:r>
          </a:p>
        </p:txBody>
      </p:sp>
    </p:spTree>
    <p:extLst>
      <p:ext uri="{BB962C8B-B14F-4D97-AF65-F5344CB8AC3E}">
        <p14:creationId xmlns:p14="http://schemas.microsoft.com/office/powerpoint/2010/main" val="713881662"/>
      </p:ext>
    </p:extLst>
  </p:cSld>
  <p:clrMapOvr>
    <a:masterClrMapping/>
  </p:clrMapOvr>
  <p:transition spd="slow">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0"/>
            <a:ext cx="8229600" cy="6858000"/>
          </a:xfrm>
          <a:effectLst>
            <a:glow rad="101600">
              <a:srgbClr val="C00000">
                <a:alpha val="60000"/>
              </a:srgb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marL="0" indent="0" algn="ctr">
              <a:buNone/>
            </a:pPr>
            <a:r>
              <a:rPr lang="es-CO" dirty="0"/>
              <a:t> </a:t>
            </a:r>
            <a:r>
              <a:rPr lang="es-CO" sz="3400" dirty="0"/>
              <a:t>Debiéramos "recordar" también que el mero descanso del trabajo físico no constituye la observancia del sábado.  Nunca fue la intención que el sábado fuera un día de ociosidad e inactividad.  La observancia del sábado no consiste tanto en abstenerse de ciertas formas de actividad como en participar deliberadamente en otras.  Dejamos la rutina semanal del trabajo sólo como un medio para dedicar el día a otros propósitos.  </a:t>
            </a:r>
          </a:p>
          <a:p>
            <a:pPr marL="0" indent="0" algn="ctr">
              <a:buNone/>
            </a:pPr>
            <a:r>
              <a:rPr lang="es-CO" sz="3400" dirty="0">
                <a:solidFill>
                  <a:srgbClr val="FF0000"/>
                </a:solidFill>
              </a:rPr>
              <a:t>El espíritu de la verdadera observancia del sábado nos inducirá a aprovechar sus horas sagradas procurando comprender más perfectamente el carácter y la voluntad de Dios, a apreciar más plenamente su amor y misericordia y a cooperar más eficazmente con él ayudando a nuestros prójimos en sus necesidades espirituales.  Cualquier cosa que contribuya a esos propósitos primordiales es apropiada para el espíritu y la finalidad del sábado. </a:t>
            </a:r>
          </a:p>
          <a:p>
            <a:pPr marL="0" indent="0" algn="ctr">
              <a:buNone/>
            </a:pPr>
            <a:r>
              <a:rPr lang="es-CO" sz="3400" dirty="0"/>
              <a:t>Cualquier cosa que contribuya en primer lugar a la complacencia de los deseos personales de uno o a la prosecución de los intereses propios, es tan ajena a la verdadera observancia del sábado como un trabajo común. Este principio se aplica tanto a los pensamientos y a las palabras como a las acciones.</a:t>
            </a:r>
          </a:p>
          <a:p>
            <a:pPr marL="0" indent="0" algn="ctr">
              <a:buNone/>
            </a:pPr>
            <a:r>
              <a:rPr lang="es-CO" sz="3400" dirty="0">
                <a:solidFill>
                  <a:srgbClr val="FF0000"/>
                </a:solidFill>
              </a:rPr>
              <a:t>(Ver Isaías 58:13,14). </a:t>
            </a:r>
          </a:p>
          <a:p>
            <a:endParaRPr lang="es-CO" dirty="0"/>
          </a:p>
        </p:txBody>
      </p:sp>
    </p:spTree>
    <p:extLst>
      <p:ext uri="{BB962C8B-B14F-4D97-AF65-F5344CB8AC3E}">
        <p14:creationId xmlns:p14="http://schemas.microsoft.com/office/powerpoint/2010/main" val="491525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343472" y="-24899"/>
            <a:ext cx="9144000" cy="6957392"/>
          </a:xfrm>
          <a:prstGeom prst="rect">
            <a:avLst/>
          </a:prstGeom>
        </p:spPr>
      </p:pic>
    </p:spTree>
    <p:extLst>
      <p:ext uri="{BB962C8B-B14F-4D97-AF65-F5344CB8AC3E}">
        <p14:creationId xmlns:p14="http://schemas.microsoft.com/office/powerpoint/2010/main" val="3583096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0"/>
            <a:ext cx="8229600" cy="6858000"/>
          </a:xfrm>
          <a:solidFill>
            <a:schemeClr val="accent3">
              <a:lumMod val="40000"/>
              <a:lumOff val="60000"/>
            </a:schemeClr>
          </a:solidFill>
          <a:effectLst>
            <a:glow rad="101600">
              <a:schemeClr val="tx1">
                <a:alpha val="60000"/>
              </a:schemeClr>
            </a:glow>
          </a:effectLst>
        </p:spPr>
        <p:txBody>
          <a:bodyPr>
            <a:normAutofit fontScale="92500" lnSpcReduction="20000"/>
          </a:bodyPr>
          <a:lstStyle/>
          <a:p>
            <a:pPr marL="0" indent="0" algn="ctr">
              <a:buNone/>
            </a:pPr>
            <a:r>
              <a:rPr lang="es-CO" dirty="0"/>
              <a:t>El sábado nos remonta a un mundo perfecto en el remoto pasado </a:t>
            </a:r>
            <a:r>
              <a:rPr lang="es-CO" dirty="0">
                <a:solidFill>
                  <a:srgbClr val="FF0000"/>
                </a:solidFill>
              </a:rPr>
              <a:t>(Gen.1:31; Gen.2:1-3), </a:t>
            </a:r>
            <a:r>
              <a:rPr lang="es-CO" dirty="0"/>
              <a:t>y nos advierte que hay un tiempo cuando el Creador, otra vez, hará "nuevas todas las cosas" </a:t>
            </a:r>
            <a:r>
              <a:rPr lang="es-CO" dirty="0">
                <a:solidFill>
                  <a:srgbClr val="FF0000"/>
                </a:solidFill>
              </a:rPr>
              <a:t>(Ap.21:5;Isa.66.22,23).  </a:t>
            </a:r>
          </a:p>
          <a:p>
            <a:pPr marL="0" indent="0" algn="ctr">
              <a:buNone/>
            </a:pPr>
            <a:r>
              <a:rPr lang="es-CO" dirty="0">
                <a:solidFill>
                  <a:srgbClr val="0070C0"/>
                </a:solidFill>
              </a:rPr>
              <a:t>También es un recordativo de que Dios está listo para restaurar, dentro de nuestros corazones y de nuestras vidas, su propia imagen tal como era en el principio </a:t>
            </a:r>
            <a:r>
              <a:rPr lang="es-CO" dirty="0">
                <a:solidFill>
                  <a:srgbClr val="FF0000"/>
                </a:solidFill>
              </a:rPr>
              <a:t>(Gen.1:26, 27).  </a:t>
            </a:r>
            <a:r>
              <a:rPr lang="es-CO" dirty="0">
                <a:solidFill>
                  <a:srgbClr val="0070C0"/>
                </a:solidFill>
              </a:rPr>
              <a:t>El que entra en el verdadero espíritu de la observancia del sábado se hace así idóneo para recibir el sello de Dios, que es el reconocimiento divino de que el carácter del Eterno está reflejado perfectamente en la vida del hombre </a:t>
            </a:r>
            <a:r>
              <a:rPr lang="es-CO" dirty="0">
                <a:solidFill>
                  <a:srgbClr val="FF0000"/>
                </a:solidFill>
              </a:rPr>
              <a:t>(Eze.20:20).  </a:t>
            </a:r>
          </a:p>
          <a:p>
            <a:pPr marL="0" indent="0" algn="ctr">
              <a:buNone/>
            </a:pPr>
            <a:r>
              <a:rPr lang="es-CO" dirty="0"/>
              <a:t>Una vez cada semana tenemos el feliz privilegio de olvidar todo lo que nos recuerde este mundo de pecado, y "acordarnos" de las cosas que nos acercan a Dios.  El sábado puede llegar a ser para nosotros un pequeño santuario en el desierto de este mundo, donde por un tiempo podemos estar libres de sus cuidados y podemos entrar, por así decirlo, en los gozos del cielo.  Si el descanso del sábado fue deseable para los seres sin pecado del paraíso, ¡cuánto más esencial lo es para los falibles mortales que se preparan para entrar de nuevo en esa bendita morada! </a:t>
            </a:r>
          </a:p>
        </p:txBody>
      </p:sp>
    </p:spTree>
    <p:extLst>
      <p:ext uri="{BB962C8B-B14F-4D97-AF65-F5344CB8AC3E}">
        <p14:creationId xmlns:p14="http://schemas.microsoft.com/office/powerpoint/2010/main" val="2296426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81200" y="274638"/>
            <a:ext cx="8229600" cy="1504837"/>
          </a:xfrm>
        </p:spPr>
        <p:style>
          <a:lnRef idx="0">
            <a:schemeClr val="accent3"/>
          </a:lnRef>
          <a:fillRef idx="3">
            <a:schemeClr val="accent3"/>
          </a:fillRef>
          <a:effectRef idx="3">
            <a:schemeClr val="accent3"/>
          </a:effectRef>
          <a:fontRef idx="minor">
            <a:schemeClr val="lt1"/>
          </a:fontRef>
        </p:style>
        <p:txBody>
          <a:bodyPr>
            <a:noAutofit/>
          </a:bodyPr>
          <a:lstStyle/>
          <a:p>
            <a:r>
              <a:rPr lang="es-CO" b="1" i="1" dirty="0">
                <a:solidFill>
                  <a:srgbClr val="002060"/>
                </a:solidFill>
                <a:effectLst>
                  <a:outerShdw blurRad="38100" dist="38100" dir="2700000" algn="tl">
                    <a:srgbClr val="000000">
                      <a:alpha val="43137"/>
                    </a:srgbClr>
                  </a:outerShdw>
                </a:effectLst>
              </a:rPr>
              <a:t>Tres cosas que nos acercan a Dios cada sábado</a:t>
            </a:r>
          </a:p>
        </p:txBody>
      </p:sp>
      <p:sp>
        <p:nvSpPr>
          <p:cNvPr id="3" name="Marcador de contenido 2"/>
          <p:cNvSpPr>
            <a:spLocks noGrp="1"/>
          </p:cNvSpPr>
          <p:nvPr>
            <p:ph idx="1"/>
          </p:nvPr>
        </p:nvSpPr>
        <p:spPr>
          <a:xfrm>
            <a:off x="1981200" y="5085185"/>
            <a:ext cx="8229600" cy="1539071"/>
          </a:xfrm>
        </p:spPr>
        <p:style>
          <a:lnRef idx="0">
            <a:schemeClr val="accent3"/>
          </a:lnRef>
          <a:fillRef idx="3">
            <a:schemeClr val="accent3"/>
          </a:fillRef>
          <a:effectRef idx="3">
            <a:schemeClr val="accent3"/>
          </a:effectRef>
          <a:fontRef idx="minor">
            <a:schemeClr val="lt1"/>
          </a:fontRef>
        </p:style>
        <p:txBody>
          <a:bodyPr>
            <a:normAutofit fontScale="92500" lnSpcReduction="20000"/>
          </a:bodyPr>
          <a:lstStyle/>
          <a:p>
            <a:pPr marL="0" indent="0" algn="ctr">
              <a:buNone/>
            </a:pPr>
            <a:r>
              <a:rPr lang="es-CO" b="1" i="1" dirty="0">
                <a:solidFill>
                  <a:srgbClr val="002060"/>
                </a:solidFill>
                <a:effectLst>
                  <a:outerShdw blurRad="38100" dist="38100" dir="2700000" algn="tl">
                    <a:srgbClr val="000000">
                      <a:alpha val="43137"/>
                    </a:srgbClr>
                  </a:outerShdw>
                </a:effectLst>
              </a:rPr>
              <a:t>(</a:t>
            </a:r>
            <a:r>
              <a:rPr lang="es-CO" sz="3000" b="1" i="1" dirty="0">
                <a:solidFill>
                  <a:srgbClr val="C00000"/>
                </a:solidFill>
                <a:effectLst>
                  <a:outerShdw blurRad="38100" dist="38100" dir="2700000" algn="tl">
                    <a:srgbClr val="000000">
                      <a:alpha val="43137"/>
                    </a:srgbClr>
                  </a:outerShdw>
                </a:effectLst>
              </a:rPr>
              <a:t>1</a:t>
            </a:r>
            <a:r>
              <a:rPr lang="es-CO" b="1" i="1" dirty="0">
                <a:solidFill>
                  <a:srgbClr val="002060"/>
                </a:solidFill>
                <a:effectLst>
                  <a:outerShdw blurRad="38100" dist="38100" dir="2700000" algn="tl">
                    <a:srgbClr val="000000">
                      <a:alpha val="43137"/>
                    </a:srgbClr>
                  </a:outerShdw>
                </a:effectLst>
              </a:rPr>
              <a:t>). Al asistir a la iglesia, nos encontramos con Dios </a:t>
            </a:r>
            <a:endParaRPr lang="es-CO" sz="3000" b="1" i="1" dirty="0">
              <a:solidFill>
                <a:srgbClr val="002060"/>
              </a:solidFill>
              <a:effectLst>
                <a:outerShdw blurRad="38100" dist="38100" dir="2700000" algn="tl">
                  <a:srgbClr val="000000">
                    <a:alpha val="43137"/>
                  </a:srgbClr>
                </a:outerShdw>
              </a:effectLst>
            </a:endParaRPr>
          </a:p>
          <a:p>
            <a:pPr marL="0" indent="0" algn="ctr">
              <a:buNone/>
            </a:pPr>
            <a:r>
              <a:rPr lang="es-CO" b="1" i="1" dirty="0">
                <a:solidFill>
                  <a:srgbClr val="002060"/>
                </a:solidFill>
                <a:effectLst>
                  <a:outerShdw blurRad="38100" dist="38100" dir="2700000" algn="tl">
                    <a:srgbClr val="000000">
                      <a:alpha val="43137"/>
                    </a:srgbClr>
                  </a:outerShdw>
                </a:effectLst>
              </a:rPr>
              <a:t>(</a:t>
            </a:r>
            <a:r>
              <a:rPr lang="es-CO" sz="3000" b="1" i="1" dirty="0">
                <a:solidFill>
                  <a:srgbClr val="C00000"/>
                </a:solidFill>
                <a:effectLst>
                  <a:outerShdw blurRad="38100" dist="38100" dir="2700000" algn="tl">
                    <a:srgbClr val="000000">
                      <a:alpha val="43137"/>
                    </a:srgbClr>
                  </a:outerShdw>
                </a:effectLst>
              </a:rPr>
              <a:t>2</a:t>
            </a:r>
            <a:r>
              <a:rPr lang="es-CO" b="1" i="1" dirty="0">
                <a:solidFill>
                  <a:srgbClr val="002060"/>
                </a:solidFill>
                <a:effectLst>
                  <a:outerShdw blurRad="38100" dist="38100" dir="2700000" algn="tl">
                    <a:srgbClr val="000000">
                      <a:alpha val="43137"/>
                    </a:srgbClr>
                  </a:outerShdw>
                </a:effectLst>
              </a:rPr>
              <a:t>). Al participar de la comunión con Dios, nos da descanso, y (</a:t>
            </a:r>
            <a:r>
              <a:rPr lang="es-CO" sz="3000" b="1" i="1" dirty="0">
                <a:solidFill>
                  <a:srgbClr val="C00000"/>
                </a:solidFill>
                <a:effectLst>
                  <a:outerShdw blurRad="38100" dist="38100" dir="2700000" algn="tl">
                    <a:srgbClr val="000000">
                      <a:alpha val="43137"/>
                    </a:srgbClr>
                  </a:outerShdw>
                </a:effectLst>
              </a:rPr>
              <a:t>3</a:t>
            </a:r>
            <a:r>
              <a:rPr lang="es-CO" b="1" i="1" dirty="0">
                <a:solidFill>
                  <a:srgbClr val="002060"/>
                </a:solidFill>
                <a:effectLst>
                  <a:outerShdw blurRad="38100" dist="38100" dir="2700000" algn="tl">
                    <a:srgbClr val="000000">
                      <a:alpha val="43137"/>
                    </a:srgbClr>
                  </a:outerShdw>
                </a:effectLst>
              </a:rPr>
              <a:t>). Nos capacita para compartir su amor non nuestro prójimo.  </a:t>
            </a:r>
          </a:p>
        </p:txBody>
      </p:sp>
      <p:pic>
        <p:nvPicPr>
          <p:cNvPr id="4" name="Imagen 3"/>
          <p:cNvPicPr>
            <a:picLocks noChangeAspect="1"/>
          </p:cNvPicPr>
          <p:nvPr/>
        </p:nvPicPr>
        <p:blipFill>
          <a:blip r:embed="rId2"/>
          <a:stretch>
            <a:fillRect/>
          </a:stretch>
        </p:blipFill>
        <p:spPr>
          <a:xfrm>
            <a:off x="1524000" y="1916833"/>
            <a:ext cx="3203848" cy="277251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5015880" y="1974539"/>
            <a:ext cx="2857500" cy="2691103"/>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8161412" y="1974539"/>
            <a:ext cx="2506588" cy="2619191"/>
          </a:xfrm>
          <a:prstGeom prst="rect">
            <a:avLst/>
          </a:prstGeom>
          <a:scene3d>
            <a:camera prst="orthographicFront"/>
            <a:lightRig rig="threePt" dir="t"/>
          </a:scene3d>
          <a:sp3d>
            <a:bevelT w="165100" prst="coolSlant"/>
          </a:sp3d>
        </p:spPr>
      </p:pic>
      <p:sp>
        <p:nvSpPr>
          <p:cNvPr id="7" name="Rectángulo 6"/>
          <p:cNvSpPr/>
          <p:nvPr/>
        </p:nvSpPr>
        <p:spPr>
          <a:xfrm>
            <a:off x="5015880" y="4005064"/>
            <a:ext cx="1614290" cy="523220"/>
          </a:xfrm>
          <a:prstGeom prst="rect">
            <a:avLst/>
          </a:prstGeom>
        </p:spPr>
        <p:txBody>
          <a:bodyPr wrap="square">
            <a:spAutoFit/>
          </a:bodyPr>
          <a:lstStyle/>
          <a:p>
            <a:r>
              <a:rPr lang="es-CO" sz="2800" dirty="0">
                <a:latin typeface="Blackadder ITC" panose="04020505051007020D02" pitchFamily="82" charset="0"/>
              </a:rPr>
              <a:t>Mat.18:20</a:t>
            </a:r>
          </a:p>
        </p:txBody>
      </p:sp>
    </p:spTree>
    <p:extLst>
      <p:ext uri="{BB962C8B-B14F-4D97-AF65-F5344CB8AC3E}">
        <p14:creationId xmlns:p14="http://schemas.microsoft.com/office/powerpoint/2010/main" val="2056418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r>
              <a:rPr lang="es-CO" dirty="0"/>
              <a:t> </a:t>
            </a:r>
            <a:r>
              <a:rPr lang="es-CO" sz="4800" b="1" i="1" dirty="0">
                <a:effectLst>
                  <a:outerShdw blurRad="38100" dist="38100" dir="2700000" algn="tl">
                    <a:srgbClr val="000000">
                      <a:alpha val="43137"/>
                    </a:srgbClr>
                  </a:outerShdw>
                </a:effectLst>
              </a:rPr>
              <a:t>Un Mandamiento de Prueba</a:t>
            </a:r>
            <a:endParaRPr lang="es-CO" b="1" i="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1981200" y="1600200"/>
            <a:ext cx="8229600" cy="4997152"/>
          </a:xfrm>
        </p:spPr>
        <p:style>
          <a:lnRef idx="1">
            <a:schemeClr val="dk1"/>
          </a:lnRef>
          <a:fillRef idx="2">
            <a:schemeClr val="dk1"/>
          </a:fillRef>
          <a:effectRef idx="1">
            <a:schemeClr val="dk1"/>
          </a:effectRef>
          <a:fontRef idx="minor">
            <a:schemeClr val="dk1"/>
          </a:fontRef>
        </p:style>
        <p:txBody>
          <a:bodyPr>
            <a:normAutofit fontScale="92500"/>
          </a:bodyPr>
          <a:lstStyle/>
          <a:p>
            <a:r>
              <a:rPr lang="es-CO" dirty="0"/>
              <a:t>Actualmente, muchos en la iglesia de Dios consideran el día Sábado como "</a:t>
            </a:r>
            <a:r>
              <a:rPr lang="es-CO" u="sng" dirty="0"/>
              <a:t>un mandamiento de prueba</a:t>
            </a:r>
            <a:r>
              <a:rPr lang="es-CO" dirty="0"/>
              <a:t>". Este es un día que podría poner a prueba la fe de aquellos que profesan lealtad al Dios de la Biblia. </a:t>
            </a:r>
            <a:r>
              <a:rPr lang="es-CO" dirty="0">
                <a:solidFill>
                  <a:srgbClr val="FF0000"/>
                </a:solidFill>
              </a:rPr>
              <a:t>Para algunos, esa prueba ha sido el centro de muchos momentos difíciles. Muchos han perdido su empleo a causa de esto. Otros han perdido sus relaciones familiares y han perdido el respeto de sus amigos</a:t>
            </a:r>
            <a:r>
              <a:rPr lang="es-CO" dirty="0"/>
              <a:t>. En la actualidad, casi todos los que guardan el día Sábado tienen una historia con respecto a la prueba del mismo.</a:t>
            </a:r>
          </a:p>
          <a:p>
            <a:pPr lvl="1"/>
            <a:r>
              <a:rPr lang="es-CO" dirty="0">
                <a:solidFill>
                  <a:srgbClr val="FF0000"/>
                </a:solidFill>
              </a:rPr>
              <a:t>Trágicamente, el Sábado es en realidad, ignorado por el mundo entero, incluyendo la gran mayoría de los que profesan ser cristianos. Algunos inclusive han presionado a los pocos que toman en serio las instrucciones de Dios con respecto a este día. </a:t>
            </a:r>
          </a:p>
          <a:p>
            <a:endParaRPr lang="es-CO" dirty="0"/>
          </a:p>
        </p:txBody>
      </p:sp>
    </p:spTree>
    <p:extLst>
      <p:ext uri="{BB962C8B-B14F-4D97-AF65-F5344CB8AC3E}">
        <p14:creationId xmlns:p14="http://schemas.microsoft.com/office/powerpoint/2010/main" val="38062314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332656"/>
            <a:ext cx="8229600" cy="6264696"/>
          </a:xfrm>
          <a:effectLst>
            <a:glow rad="101600">
              <a:srgbClr val="C00000">
                <a:alpha val="60000"/>
              </a:srgb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pPr marL="0" indent="0" algn="ctr">
              <a:buNone/>
            </a:pPr>
            <a:r>
              <a:rPr lang="es-CO" dirty="0"/>
              <a:t>Los que se decidieron por él, encontraron una gran fe, creyendo que ningún precio es lo suficientemente alto para pagar el privilegio del reposo sabático. </a:t>
            </a:r>
          </a:p>
          <a:p>
            <a:pPr marL="0" indent="0" algn="ctr">
              <a:buNone/>
            </a:pPr>
            <a:r>
              <a:rPr lang="es-CO" dirty="0">
                <a:solidFill>
                  <a:srgbClr val="FF0000"/>
                </a:solidFill>
              </a:rPr>
              <a:t>A través de los siglos, la mayoría de los creyentes verdaderos han sufrido gran persecución por el hecho de honrar el cuarto mandamiento. Muchos han sido públicamente ridiculizados y despreciados. Otros han sido aislados de la sociedad. </a:t>
            </a:r>
          </a:p>
          <a:p>
            <a:pPr marL="0" indent="0" algn="ctr">
              <a:buNone/>
            </a:pPr>
            <a:r>
              <a:rPr lang="es-CO" dirty="0"/>
              <a:t>Algunos han sufrido grandes torturas y aún la muerte por rehusarse a transgredir el mandamiento de guardar el santo el día que Dios separó. Estos héroes sufrieron por honrar el día Sábado de Dios!</a:t>
            </a:r>
          </a:p>
          <a:p>
            <a:endParaRPr lang="es-CO" dirty="0"/>
          </a:p>
        </p:txBody>
      </p:sp>
    </p:spTree>
    <p:extLst>
      <p:ext uri="{BB962C8B-B14F-4D97-AF65-F5344CB8AC3E}">
        <p14:creationId xmlns:p14="http://schemas.microsoft.com/office/powerpoint/2010/main" val="3791029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548680"/>
            <a:ext cx="8229600" cy="5688632"/>
          </a:xfrm>
          <a:scene3d>
            <a:camera prst="orthographicFront"/>
            <a:lightRig rig="threePt" dir="t"/>
          </a:scene3d>
          <a:sp3d>
            <a:bevelT prst="convex"/>
          </a:sp3d>
        </p:spPr>
        <p:style>
          <a:lnRef idx="1">
            <a:schemeClr val="accent1"/>
          </a:lnRef>
          <a:fillRef idx="2">
            <a:schemeClr val="accent1"/>
          </a:fillRef>
          <a:effectRef idx="1">
            <a:schemeClr val="accent1"/>
          </a:effectRef>
          <a:fontRef idx="minor">
            <a:schemeClr val="dk1"/>
          </a:fontRef>
        </p:style>
        <p:txBody>
          <a:bodyPr/>
          <a:lstStyle/>
          <a:p>
            <a:pPr marL="0" indent="0">
              <a:buNone/>
            </a:pPr>
            <a:endParaRPr lang="es-CO" b="1" dirty="0"/>
          </a:p>
          <a:p>
            <a:pPr marL="0" indent="0">
              <a:buNone/>
            </a:pPr>
            <a:r>
              <a:rPr lang="es-CO" b="1" dirty="0"/>
              <a:t>La pregunta es</a:t>
            </a:r>
            <a:r>
              <a:rPr lang="es-CO" dirty="0"/>
              <a:t>: ¿Qué pasa con el pueblo de Dios en la actualidad? </a:t>
            </a:r>
          </a:p>
          <a:p>
            <a:pPr marL="0" indent="0">
              <a:buNone/>
            </a:pPr>
            <a:r>
              <a:rPr lang="es-CO" dirty="0"/>
              <a:t>¿Ven ellos el día Sábado con la misma reverencia profunda como los grandes campeones de la fe a través de los siglos? </a:t>
            </a:r>
          </a:p>
          <a:p>
            <a:pPr marL="0" indent="0">
              <a:buNone/>
            </a:pPr>
            <a:r>
              <a:rPr lang="es-CO" dirty="0"/>
              <a:t>¿El pueblo de Dios en nuestro mundo moderno honra realmente el día Sábado y sinceramente se esfuerza en "guardarlo santo"?</a:t>
            </a:r>
          </a:p>
          <a:p>
            <a:endParaRPr lang="es-CO" dirty="0"/>
          </a:p>
        </p:txBody>
      </p:sp>
    </p:spTree>
    <p:extLst>
      <p:ext uri="{BB962C8B-B14F-4D97-AF65-F5344CB8AC3E}">
        <p14:creationId xmlns:p14="http://schemas.microsoft.com/office/powerpoint/2010/main" val="409058199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548681"/>
            <a:ext cx="8229600" cy="2016224"/>
          </a:xfrm>
        </p:spPr>
        <p:txBody>
          <a:bodyPr>
            <a:normAutofit/>
          </a:bodyPr>
          <a:lstStyle/>
          <a:p>
            <a:pPr marL="0" indent="0" algn="ctr">
              <a:buNone/>
            </a:pPr>
            <a:r>
              <a:rPr lang="es-CO" dirty="0"/>
              <a:t>La mayoría podría responder que "sí" a estas preguntas. Después de todo, cada día Sábado el pueblo de Dios asiste a los servicios, escucha los sermones, comparte con los hermanos, y aún sirven en sus congregaciones locales.</a:t>
            </a:r>
          </a:p>
        </p:txBody>
      </p:sp>
      <p:sp>
        <p:nvSpPr>
          <p:cNvPr id="4" name="Rectángulo 3"/>
          <p:cNvSpPr/>
          <p:nvPr/>
        </p:nvSpPr>
        <p:spPr>
          <a:xfrm>
            <a:off x="4385845" y="2703017"/>
            <a:ext cx="3730724" cy="4216539"/>
          </a:xfrm>
          <a:prstGeom prst="rect">
            <a:avLst/>
          </a:prstGeom>
        </p:spPr>
        <p:txBody>
          <a:bodyPr wrap="square">
            <a:spAutoFit/>
          </a:bodyPr>
          <a:lstStyle/>
          <a:p>
            <a:pPr algn="ctr"/>
            <a:r>
              <a:rPr lang="es-CO" sz="2400" dirty="0"/>
              <a:t>Además, muchos en el pueblo de Dios dedican más tiempo a la oración y al estudio de la Biblia en este día que en cualquier otro de la semana. </a:t>
            </a:r>
          </a:p>
          <a:p>
            <a:pPr algn="ctr"/>
            <a:r>
              <a:rPr lang="es-CO" sz="2400" dirty="0"/>
              <a:t>Aunque ellos están convencidos que la manera de guardar el Sábado honra al Gran Dios del cielo</a:t>
            </a:r>
          </a:p>
          <a:p>
            <a:pPr algn="ctr"/>
            <a:r>
              <a:rPr lang="es-CO" sz="2800" b="1" dirty="0"/>
              <a:t> ¿Es esto cierto?</a:t>
            </a:r>
          </a:p>
        </p:txBody>
      </p:sp>
      <p:pic>
        <p:nvPicPr>
          <p:cNvPr id="5" name="Imagen 4"/>
          <p:cNvPicPr>
            <a:picLocks noChangeAspect="1"/>
          </p:cNvPicPr>
          <p:nvPr/>
        </p:nvPicPr>
        <p:blipFill>
          <a:blip r:embed="rId2"/>
          <a:stretch>
            <a:fillRect/>
          </a:stretch>
        </p:blipFill>
        <p:spPr>
          <a:xfrm>
            <a:off x="1524000" y="3212976"/>
            <a:ext cx="2857500" cy="2952328"/>
          </a:xfrm>
          <a:prstGeom prst="rect">
            <a:avLst/>
          </a:prstGeom>
        </p:spPr>
      </p:pic>
      <p:pic>
        <p:nvPicPr>
          <p:cNvPr id="6" name="Imagen 5"/>
          <p:cNvPicPr>
            <a:picLocks noChangeAspect="1"/>
          </p:cNvPicPr>
          <p:nvPr/>
        </p:nvPicPr>
        <p:blipFill>
          <a:blip r:embed="rId3"/>
          <a:stretch>
            <a:fillRect/>
          </a:stretch>
        </p:blipFill>
        <p:spPr>
          <a:xfrm>
            <a:off x="8116570" y="3212976"/>
            <a:ext cx="2551431" cy="2952328"/>
          </a:xfrm>
          <a:prstGeom prst="rect">
            <a:avLst/>
          </a:prstGeom>
        </p:spPr>
      </p:pic>
    </p:spTree>
    <p:extLst>
      <p:ext uri="{BB962C8B-B14F-4D97-AF65-F5344CB8AC3E}">
        <p14:creationId xmlns:p14="http://schemas.microsoft.com/office/powerpoint/2010/main" val="12301096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04664"/>
            <a:ext cx="8229600" cy="6048672"/>
          </a:xfrm>
          <a:scene3d>
            <a:camera prst="orthographicFront"/>
            <a:lightRig rig="threePt" dir="t"/>
          </a:scene3d>
          <a:sp3d>
            <a:bevelT w="152400" h="50800" prst="softRound"/>
          </a:sp3d>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dirty="0"/>
              <a:t>A continuación analizaremos el concepto de honrar el cuarto mandamiento, que es más profundo de lo que muchos creen. </a:t>
            </a:r>
          </a:p>
          <a:p>
            <a:pPr marL="0" indent="0" algn="ctr">
              <a:buNone/>
            </a:pPr>
            <a:r>
              <a:rPr lang="es-CO" dirty="0">
                <a:solidFill>
                  <a:srgbClr val="FF0000"/>
                </a:solidFill>
              </a:rPr>
              <a:t>Estas palabras revelarán que algunos dentro del pueblo de Dios, incluyendo Sus líderes, descuidadamente se han inclinado hacia prácticas equivocadas – que minan la adecuada observación de este día. </a:t>
            </a:r>
          </a:p>
          <a:p>
            <a:pPr marL="0" indent="0" algn="ctr">
              <a:buNone/>
            </a:pPr>
            <a:r>
              <a:rPr lang="es-CO" dirty="0"/>
              <a:t>Estas prácticas pueden tomar muchas formas. </a:t>
            </a:r>
            <a:r>
              <a:rPr lang="es-CO" u="sng" dirty="0"/>
              <a:t>Una de las más prominentes es comprar alimentos en restaurantes durante el día Sábado de Dios</a:t>
            </a:r>
            <a:r>
              <a:rPr lang="es-CO" dirty="0"/>
              <a:t>.</a:t>
            </a:r>
          </a:p>
          <a:p>
            <a:endParaRPr lang="es-CO" dirty="0"/>
          </a:p>
        </p:txBody>
      </p:sp>
    </p:spTree>
    <p:extLst>
      <p:ext uri="{BB962C8B-B14F-4D97-AF65-F5344CB8AC3E}">
        <p14:creationId xmlns:p14="http://schemas.microsoft.com/office/powerpoint/2010/main" val="541394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04664"/>
            <a:ext cx="8229600" cy="6120680"/>
          </a:xfrm>
          <a:solidFill>
            <a:schemeClr val="bg1"/>
          </a:solidFill>
        </p:spPr>
        <p:txBody>
          <a:bodyPr>
            <a:normAutofit/>
          </a:bodyPr>
          <a:lstStyle/>
          <a:p>
            <a:pPr marL="0" indent="0" algn="ctr">
              <a:buNone/>
            </a:pPr>
            <a:r>
              <a:rPr lang="es-CO" dirty="0"/>
              <a:t>Compartiendo un alimento en el día Sábado en un restaurante, ha llegado a ser muy popular en la iglesia de Dios en la actualidad. La mayoría no se ha detenido a meditar en esto y toman esta práctica como algo adecuado. Después de todo, es tan simple y conveniente. Para algunos, aún puede ser una actividad festiva donde el pueblo de Dios puede disfrutar de la compañía de familiares y amigos.</a:t>
            </a:r>
          </a:p>
          <a:p>
            <a:pPr marL="0" indent="0" algn="ctr">
              <a:buNone/>
            </a:pPr>
            <a:r>
              <a:rPr lang="es-CO" dirty="0"/>
              <a:t>     </a:t>
            </a:r>
          </a:p>
          <a:p>
            <a:pPr marL="0" indent="0" algn="ctr">
              <a:buNone/>
            </a:pPr>
            <a:r>
              <a:rPr lang="es-CO" dirty="0"/>
              <a:t>Lamentablemente, esta práctica puede amenazar la fe que el pueblo de Dios aprecia tan profundamente. También muestra que tan seriamente vemos al Gran Dios de los cielos. Estas palabras pueden sonar muy fuertes, pero lo que está a punto de leer, le enseñará que tan cierto es.</a:t>
            </a:r>
          </a:p>
          <a:p>
            <a:endParaRPr lang="es-CO" dirty="0"/>
          </a:p>
        </p:txBody>
      </p:sp>
    </p:spTree>
    <p:extLst>
      <p:ext uri="{BB962C8B-B14F-4D97-AF65-F5344CB8AC3E}">
        <p14:creationId xmlns:p14="http://schemas.microsoft.com/office/powerpoint/2010/main" val="2618046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76672"/>
            <a:ext cx="8229600" cy="6048672"/>
          </a:xfrm>
          <a:solidFill>
            <a:schemeClr val="accent4">
              <a:lumMod val="20000"/>
              <a:lumOff val="80000"/>
            </a:schemeClr>
          </a:solidFill>
          <a:effectLst>
            <a:glow rad="101600">
              <a:srgbClr val="C00000">
                <a:alpha val="60000"/>
              </a:srgbClr>
            </a:glow>
          </a:effectLst>
        </p:spPr>
        <p:txBody>
          <a:bodyPr>
            <a:normAutofit/>
          </a:bodyPr>
          <a:lstStyle/>
          <a:p>
            <a:pPr marL="0" indent="0" algn="ctr">
              <a:buNone/>
            </a:pPr>
            <a:r>
              <a:rPr lang="es-CO" dirty="0"/>
              <a:t>Este estudio está compuesto de dos partes. La parte I, presenta siete claves bíblicas que prueban que al pueblo de Dios se le ha ordenado abstenerse de comprar o vender cualquier cosa (aún de comprar alimentos) en el Sábado de Dios. </a:t>
            </a:r>
          </a:p>
          <a:p>
            <a:pPr marL="0" indent="0" algn="ctr">
              <a:buNone/>
            </a:pPr>
            <a:endParaRPr lang="es-CO" dirty="0"/>
          </a:p>
          <a:p>
            <a:pPr marL="0" indent="0" algn="ctr">
              <a:buNone/>
            </a:pPr>
            <a:r>
              <a:rPr lang="es-CO" dirty="0"/>
              <a:t>La parte II, examina los siete argumentos más comunes que presentan aquellos que encuentran esta práctica apropiada y analiza por que no son válidos.</a:t>
            </a:r>
          </a:p>
          <a:p>
            <a:endParaRPr lang="es-CO" dirty="0"/>
          </a:p>
        </p:txBody>
      </p:sp>
    </p:spTree>
    <p:extLst>
      <p:ext uri="{BB962C8B-B14F-4D97-AF65-F5344CB8AC3E}">
        <p14:creationId xmlns:p14="http://schemas.microsoft.com/office/powerpoint/2010/main" val="3178472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81200" y="404664"/>
            <a:ext cx="8229600" cy="6192688"/>
          </a:xfrm>
          <a:solidFill>
            <a:schemeClr val="accent6">
              <a:lumMod val="40000"/>
              <a:lumOff val="60000"/>
            </a:schemeClr>
          </a:solidFill>
          <a:effectLst>
            <a:glow rad="101600">
              <a:schemeClr val="tx1">
                <a:alpha val="60000"/>
              </a:schemeClr>
            </a:glow>
          </a:effectLst>
        </p:spPr>
        <p:txBody>
          <a:bodyPr>
            <a:normAutofit/>
          </a:bodyPr>
          <a:lstStyle/>
          <a:p>
            <a:pPr marL="0" indent="0" algn="ctr">
              <a:buNone/>
            </a:pPr>
            <a:r>
              <a:rPr lang="es-CO" dirty="0"/>
              <a:t>Conforme vayamos avanzando en cada punto, es importante entender que el autor de este tema no están tratando de juzgar al pueblo de Dios. Este tema, no es un intento de condenar a la maravillosa comunidad de creyentes que han sido llamados de acuerdo a Su propósito. Por el contrario, este tema ha sido escrito con la profunda esperanza que estos creyentes examinen cuidadosamente como ven el día que Dios mismo llamó "SANTO". </a:t>
            </a:r>
          </a:p>
          <a:p>
            <a:pPr marL="0" indent="0" algn="ctr">
              <a:buNone/>
            </a:pPr>
            <a:r>
              <a:rPr lang="es-CO" dirty="0"/>
              <a:t>Este tema ha sido escrito con la intención de desafiarlo a usted a reconsiderar su actitud, así como su comportamiento con respecto al cuarto mandamiento. </a:t>
            </a:r>
          </a:p>
          <a:p>
            <a:pPr marL="0" indent="0" algn="ctr">
              <a:buNone/>
            </a:pPr>
            <a:r>
              <a:rPr lang="es-CO" dirty="0"/>
              <a:t>Este estudio le hace una pregunta concerniente a su obediencia.</a:t>
            </a:r>
          </a:p>
        </p:txBody>
      </p:sp>
    </p:spTree>
    <p:extLst>
      <p:ext uri="{BB962C8B-B14F-4D97-AF65-F5344CB8AC3E}">
        <p14:creationId xmlns:p14="http://schemas.microsoft.com/office/powerpoint/2010/main" val="13498376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2032</Words>
  <Application>Microsoft Office PowerPoint</Application>
  <PresentationFormat>Panorámica</PresentationFormat>
  <Paragraphs>61</Paragraphs>
  <Slides>18</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18</vt:i4>
      </vt:variant>
    </vt:vector>
  </HeadingPairs>
  <TitlesOfParts>
    <vt:vector size="23" baseType="lpstr">
      <vt:lpstr>Arial</vt:lpstr>
      <vt:lpstr>Blackadder ITC</vt:lpstr>
      <vt:lpstr>Calibri</vt:lpstr>
      <vt:lpstr>Calibri Light</vt:lpstr>
      <vt:lpstr>Tema de Office</vt:lpstr>
      <vt:lpstr>EL SÁBADO, UNA PRUEBA</vt:lpstr>
      <vt:lpstr>Presentación de PowerPoint</vt:lpstr>
      <vt:lpstr>Presentación de PowerPoint</vt:lpstr>
      <vt:lpstr>Presentación de PowerPoint</vt:lpstr>
      <vt:lpstr>¿QUÉ ES LÍCITO HACER EN EL DÍA SÁBADO?</vt:lpstr>
      <vt:lpstr>Presentación de PowerPoint</vt:lpstr>
      <vt:lpstr>Presentación de PowerPoint</vt:lpstr>
      <vt:lpstr>Presentación de PowerPoint</vt:lpstr>
      <vt:lpstr>Presentación de PowerPoint</vt:lpstr>
      <vt:lpstr>Tres cosas que nos acercan a Dios cada sábado</vt:lpstr>
      <vt:lpstr> Un Mandamiento de Prueba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SÁBADO, UNA PRUEBA</dc:title>
  <dc:creator>Usuario</dc:creator>
  <cp:lastModifiedBy>servidor</cp:lastModifiedBy>
  <cp:revision>1</cp:revision>
  <dcterms:created xsi:type="dcterms:W3CDTF">2017-02-15T13:12:15Z</dcterms:created>
  <dcterms:modified xsi:type="dcterms:W3CDTF">2017-03-09T18:40:38Z</dcterms:modified>
</cp:coreProperties>
</file>